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330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331" r:id="rId13"/>
    <p:sldId id="332" r:id="rId14"/>
    <p:sldId id="333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5211"/>
  </p:normalViewPr>
  <p:slideViewPr>
    <p:cSldViewPr snapToGrid="0">
      <p:cViewPr varScale="1">
        <p:scale>
          <a:sx n="100" d="100"/>
          <a:sy n="100" d="100"/>
        </p:scale>
        <p:origin x="90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9F0C3-6A35-A448-B103-41A2B7E2D444}" type="datetimeFigureOut">
              <a:rPr lang="es-MX" smtClean="0"/>
              <a:t>17/10/22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6D27B-F85A-2E45-93A0-125B12B125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3336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59DED-B170-AC48-AE9C-8207BCE6B47A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1113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https://padlet.com/alfredocristalinas/4eqfexjh9n688vqh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59DED-B170-AC48-AE9C-8207BCE6B47A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672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https://padlet.com/alfredocristalinas/w9nma59phuhruc9w</a:t>
            </a:r>
          </a:p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76D27B-F85A-2E45-93A0-125B12B12539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82125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https://forms.gle/5p1nhK4aM5JYcB2m9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859DED-B170-AC48-AE9C-8207BCE6B47A}" type="slidenum">
              <a:rPr lang="es-MX" smtClean="0"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133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9AD97-ECE6-361F-A4A3-C3B52BC675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1343A3A-179B-501E-D165-952932A478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0EECB5-D654-D6B5-7512-A76039616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E0DA3-CBC1-E344-A3E2-80D885CF8BD3}" type="datetime1">
              <a:rPr lang="es-MX" smtClean="0"/>
              <a:t>17/10/22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43C7CC-B6CC-E744-1FEC-B7DB446B1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0CB234-E6B9-DD88-258B-3E1C4CDBF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95B7-DCDF-214E-BF96-B0790B31DA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7417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EFF191-CC4B-B566-8C61-8D470083D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B0EA48-608D-FF99-FCDE-48225CBA1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6FBFA-CDF7-6742-40BC-2F1D2D923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CDDAD-1446-F74A-BAC9-9FB2607A986A}" type="datetime1">
              <a:rPr lang="es-MX" smtClean="0"/>
              <a:t>17/10/22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D1B447-9E61-C755-D449-E03A49405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FF95CC-C5B0-A688-5482-145C595F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95B7-DCDF-214E-BF96-B0790B31DA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505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802E71-BE38-BDA6-7B25-A04AE03C74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652C91-1FF9-9C30-8FD2-5969D4E036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11ECEDD-394D-447F-8AB0-34281E186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2A21A-DE12-C147-9F03-927E77F09FD0}" type="datetime1">
              <a:rPr lang="es-MX" smtClean="0"/>
              <a:t>17/10/22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63D845-AFDB-95C7-E18C-C8612FDC4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F49325-6C32-D352-0E33-E4D716D61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95B7-DCDF-214E-BF96-B0790B31DA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51393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E5417-8B73-DE87-5C3A-E4C0297F3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25346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B2B2CB-8C3C-F557-2812-8DA863DE8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A60ADA-F42F-0BBA-CB86-F8091558F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2F5D8-610E-224D-A2C9-E2F7A19DDC53}" type="datetime1">
              <a:rPr lang="es-MX" smtClean="0"/>
              <a:t>17/10/22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DA550E-FE2F-28E6-33C8-DAC9A734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30D6D4-E07E-0551-5C74-942D40CF7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95B7-DCDF-214E-BF96-B0790B31DA7F}" type="slidenum">
              <a:rPr lang="es-MX" smtClean="0"/>
              <a:t>‹Nº›</a:t>
            </a:fld>
            <a:endParaRPr lang="es-MX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06BD26F3-D88D-BBBC-C115-3058FADB86BF}"/>
              </a:ext>
            </a:extLst>
          </p:cNvPr>
          <p:cNvGrpSpPr/>
          <p:nvPr userDrawn="1"/>
        </p:nvGrpSpPr>
        <p:grpSpPr>
          <a:xfrm>
            <a:off x="838200" y="110547"/>
            <a:ext cx="10515600" cy="1585982"/>
            <a:chOff x="838200" y="185853"/>
            <a:chExt cx="10515600" cy="1585982"/>
          </a:xfrm>
        </p:grpSpPr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4AB7FF98-A98A-C6C6-7331-6ACA3BDA96C5}"/>
                </a:ext>
              </a:extLst>
            </p:cNvPr>
            <p:cNvCxnSpPr/>
            <p:nvPr userDrawn="1"/>
          </p:nvCxnSpPr>
          <p:spPr>
            <a:xfrm>
              <a:off x="838200" y="1690688"/>
              <a:ext cx="10515600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19D7B64B-8D09-92A3-B611-62592F973B11}"/>
                </a:ext>
              </a:extLst>
            </p:cNvPr>
            <p:cNvCxnSpPr/>
            <p:nvPr userDrawn="1"/>
          </p:nvCxnSpPr>
          <p:spPr>
            <a:xfrm>
              <a:off x="838200" y="1771835"/>
              <a:ext cx="105156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8" name="Picture 3">
              <a:extLst>
                <a:ext uri="{FF2B5EF4-FFF2-40B4-BE49-F238E27FC236}">
                  <a16:creationId xmlns:a16="http://schemas.microsoft.com/office/drawing/2014/main" id="{0F7F05EA-0B88-3F4C-4731-BD15C64129B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701"/>
            <a:stretch/>
          </p:blipFill>
          <p:spPr bwMode="auto">
            <a:xfrm>
              <a:off x="9617144" y="365125"/>
              <a:ext cx="753226" cy="80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id="{A6EC013A-7A1E-66EF-4C44-8EA54FFEE7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266456" y="185853"/>
              <a:ext cx="1087344" cy="1073314"/>
            </a:xfrm>
            <a:prstGeom prst="rect">
              <a:avLst/>
            </a:prstGeom>
          </p:spPr>
        </p:pic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E68AB407-2DCD-A010-1826-F10F69CD96AB}"/>
                </a:ext>
              </a:extLst>
            </p:cNvPr>
            <p:cNvCxnSpPr/>
            <p:nvPr userDrawn="1"/>
          </p:nvCxnSpPr>
          <p:spPr>
            <a:xfrm>
              <a:off x="9563546" y="1212544"/>
              <a:ext cx="1742741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65315E69-A02E-C4B5-022D-22BA85B12093}"/>
                </a:ext>
              </a:extLst>
            </p:cNvPr>
            <p:cNvCxnSpPr/>
            <p:nvPr userDrawn="1"/>
          </p:nvCxnSpPr>
          <p:spPr>
            <a:xfrm>
              <a:off x="9563546" y="1290918"/>
              <a:ext cx="174274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6598382E-3717-2C86-FD12-5B4A96D87D72}"/>
                </a:ext>
              </a:extLst>
            </p:cNvPr>
            <p:cNvSpPr txBox="1"/>
            <p:nvPr userDrawn="1"/>
          </p:nvSpPr>
          <p:spPr>
            <a:xfrm>
              <a:off x="9485925" y="1256809"/>
              <a:ext cx="1820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accent4">
                      <a:lumMod val="75000"/>
                    </a:schemeClr>
                  </a:solidFill>
                </a:rPr>
                <a:t>Maestría en Auditoría Gubernamanental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8878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6472A-7F19-B8FB-7F42-C20804928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09738"/>
            <a:ext cx="12191999" cy="2098469"/>
          </a:xfrm>
          <a:solidFill>
            <a:srgbClr val="FFC003"/>
          </a:solidFill>
        </p:spPr>
        <p:txBody>
          <a:bodyPr anchor="b">
            <a:noAutofit/>
          </a:bodyPr>
          <a:lstStyle>
            <a:lvl1pPr marL="5964238" indent="0" algn="l">
              <a:tabLst/>
              <a:defRPr sz="48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6E17F0-752C-F73F-A7F4-B87D74DFB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6118" y="4109741"/>
            <a:ext cx="4730563" cy="1118476"/>
          </a:xfrm>
        </p:spPr>
        <p:txBody>
          <a:bodyPr/>
          <a:lstStyle>
            <a:lvl1pPr marL="0" indent="0" algn="r">
              <a:buNone/>
              <a:defRPr sz="2400" b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C8CC05-7202-6D00-9DE3-3C4F0BFBE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1D5BB-65F6-4A46-9688-40E4B5A8ACFB}" type="datetime1">
              <a:rPr lang="es-MX" smtClean="0"/>
              <a:t>17/10/22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8C20A2-BD45-9420-BF08-3157653CE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8694C1-7274-9542-90D6-7EBB6C180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95B7-DCDF-214E-BF96-B0790B31DA7F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82190D39-5FEC-D2A3-31B2-ED2FB6626617}"/>
              </a:ext>
            </a:extLst>
          </p:cNvPr>
          <p:cNvCxnSpPr>
            <a:cxnSpLocks/>
          </p:cNvCxnSpPr>
          <p:nvPr userDrawn="1"/>
        </p:nvCxnSpPr>
        <p:spPr>
          <a:xfrm>
            <a:off x="0" y="3885247"/>
            <a:ext cx="12192000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2A4CDDB3-987A-C6D5-3140-0DECA8BB6710}"/>
              </a:ext>
            </a:extLst>
          </p:cNvPr>
          <p:cNvCxnSpPr>
            <a:cxnSpLocks/>
          </p:cNvCxnSpPr>
          <p:nvPr userDrawn="1"/>
        </p:nvCxnSpPr>
        <p:spPr>
          <a:xfrm>
            <a:off x="0" y="3966394"/>
            <a:ext cx="12192000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0" name="Grupo 19">
            <a:extLst>
              <a:ext uri="{FF2B5EF4-FFF2-40B4-BE49-F238E27FC236}">
                <a16:creationId xmlns:a16="http://schemas.microsoft.com/office/drawing/2014/main" id="{6EE1A4E5-3769-AD3B-65B3-9912E0DCEBDC}"/>
              </a:ext>
            </a:extLst>
          </p:cNvPr>
          <p:cNvGrpSpPr/>
          <p:nvPr userDrawn="1"/>
        </p:nvGrpSpPr>
        <p:grpSpPr>
          <a:xfrm>
            <a:off x="5162062" y="177117"/>
            <a:ext cx="1867875" cy="1532621"/>
            <a:chOff x="9485925" y="185853"/>
            <a:chExt cx="1867875" cy="1532621"/>
          </a:xfrm>
        </p:grpSpPr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5D269B85-385A-49A1-1566-14E463C87B03}"/>
                </a:ext>
              </a:extLst>
            </p:cNvPr>
            <p:cNvCxnSpPr/>
            <p:nvPr userDrawn="1"/>
          </p:nvCxnSpPr>
          <p:spPr>
            <a:xfrm>
              <a:off x="9563546" y="1212544"/>
              <a:ext cx="1742741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33F0BD4D-1359-C689-B29B-C2ABDD602998}"/>
                </a:ext>
              </a:extLst>
            </p:cNvPr>
            <p:cNvCxnSpPr/>
            <p:nvPr userDrawn="1"/>
          </p:nvCxnSpPr>
          <p:spPr>
            <a:xfrm>
              <a:off x="9563546" y="1290918"/>
              <a:ext cx="174274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981615EE-098D-B8A9-D700-50E28E3BE75F}"/>
                </a:ext>
              </a:extLst>
            </p:cNvPr>
            <p:cNvGrpSpPr/>
            <p:nvPr userDrawn="1"/>
          </p:nvGrpSpPr>
          <p:grpSpPr>
            <a:xfrm>
              <a:off x="9485925" y="185853"/>
              <a:ext cx="1867875" cy="1532621"/>
              <a:chOff x="9485925" y="185853"/>
              <a:chExt cx="1867875" cy="1532621"/>
            </a:xfrm>
          </p:grpSpPr>
          <p:pic>
            <p:nvPicPr>
              <p:cNvPr id="10" name="Picture 3">
                <a:extLst>
                  <a:ext uri="{FF2B5EF4-FFF2-40B4-BE49-F238E27FC236}">
                    <a16:creationId xmlns:a16="http://schemas.microsoft.com/office/drawing/2014/main" id="{9D99E966-82A3-CF57-93B9-5163E6D30E1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3701"/>
              <a:stretch/>
            </p:blipFill>
            <p:spPr bwMode="auto">
              <a:xfrm>
                <a:off x="9617144" y="365125"/>
                <a:ext cx="753226" cy="8012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id="{C6F3452F-D367-0E0C-8FBA-95B9E2C6B90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/>
              <a:stretch>
                <a:fillRect/>
              </a:stretch>
            </p:blipFill>
            <p:spPr>
              <a:xfrm>
                <a:off x="10266456" y="185853"/>
                <a:ext cx="1087344" cy="1073314"/>
              </a:xfrm>
              <a:prstGeom prst="rect">
                <a:avLst/>
              </a:prstGeom>
            </p:spPr>
          </p:pic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0D1388D3-F2C1-5C30-B074-B805FDF2CFD4}"/>
                  </a:ext>
                </a:extLst>
              </p:cNvPr>
              <p:cNvSpPr txBox="1"/>
              <p:nvPr userDrawn="1"/>
            </p:nvSpPr>
            <p:spPr>
              <a:xfrm>
                <a:off x="9485925" y="1256809"/>
                <a:ext cx="18203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>
                    <a:solidFill>
                      <a:schemeClr val="accent4">
                        <a:lumMod val="75000"/>
                      </a:schemeClr>
                    </a:solidFill>
                  </a:rPr>
                  <a:t>Maestría en Auditoría Gubernamanental</a:t>
                </a:r>
              </a:p>
            </p:txBody>
          </p:sp>
        </p:grpSp>
      </p:grp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98145598-1798-2395-DA7D-1B71725AF4C1}"/>
              </a:ext>
            </a:extLst>
          </p:cNvPr>
          <p:cNvCxnSpPr>
            <a:cxnSpLocks/>
          </p:cNvCxnSpPr>
          <p:nvPr userDrawn="1"/>
        </p:nvCxnSpPr>
        <p:spPr>
          <a:xfrm>
            <a:off x="6085243" y="4066708"/>
            <a:ext cx="10757" cy="224661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93DB90FB-21B6-E41D-7108-DAF2CE40A29E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45319" y="5231713"/>
            <a:ext cx="4730563" cy="1118476"/>
          </a:xfrm>
        </p:spPr>
        <p:txBody>
          <a:bodyPr/>
          <a:lstStyle>
            <a:lvl1pPr marL="0" indent="0" algn="l">
              <a:buNone/>
              <a:defRPr sz="2400" b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1177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FD7CA6-F44E-845A-9C81-D3A7F99F8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819"/>
            <a:ext cx="8725346" cy="1400869"/>
          </a:xfrm>
        </p:spPr>
        <p:txBody>
          <a:bodyPr/>
          <a:lstStyle>
            <a:lvl1pPr>
              <a:defRPr b="1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090B2AB-8C71-A16F-8145-E377D8738B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692A7C-EF29-D213-65FD-A503C0447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CFC883E-3568-190F-5ABE-E7548BE6E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C51CA-D82E-874E-A6F9-4A0B063D21A0}" type="datetime1">
              <a:rPr lang="es-MX" smtClean="0"/>
              <a:t>17/10/22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BEBE683-51F2-FCF7-5537-4F0CF654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82AFB54-0126-CFF2-5ACF-1EED779E4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95B7-DCDF-214E-BF96-B0790B31DA7F}" type="slidenum">
              <a:rPr lang="es-MX" smtClean="0"/>
              <a:t>‹Nº›</a:t>
            </a:fld>
            <a:endParaRPr lang="es-MX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70312507-9EAC-9588-943E-519594686FB5}"/>
              </a:ext>
            </a:extLst>
          </p:cNvPr>
          <p:cNvGrpSpPr/>
          <p:nvPr userDrawn="1"/>
        </p:nvGrpSpPr>
        <p:grpSpPr>
          <a:xfrm>
            <a:off x="838200" y="110547"/>
            <a:ext cx="10515600" cy="1585982"/>
            <a:chOff x="838200" y="185853"/>
            <a:chExt cx="10515600" cy="1585982"/>
          </a:xfrm>
        </p:grpSpPr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152431B4-4C5F-D874-1EDC-35B5D7C065A8}"/>
                </a:ext>
              </a:extLst>
            </p:cNvPr>
            <p:cNvCxnSpPr/>
            <p:nvPr userDrawn="1"/>
          </p:nvCxnSpPr>
          <p:spPr>
            <a:xfrm>
              <a:off x="838200" y="1690688"/>
              <a:ext cx="10515600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D477E21C-7AB1-ECE9-636D-9A45AB52D094}"/>
                </a:ext>
              </a:extLst>
            </p:cNvPr>
            <p:cNvCxnSpPr/>
            <p:nvPr userDrawn="1"/>
          </p:nvCxnSpPr>
          <p:spPr>
            <a:xfrm>
              <a:off x="838200" y="1771835"/>
              <a:ext cx="105156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9DD5EED3-863D-6439-7487-DE6763F7922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701"/>
            <a:stretch/>
          </p:blipFill>
          <p:spPr bwMode="auto">
            <a:xfrm>
              <a:off x="9617144" y="365125"/>
              <a:ext cx="753226" cy="80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DE0CFDB1-1B76-7387-0E0B-F0A1F639B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266456" y="185853"/>
              <a:ext cx="1087344" cy="1073314"/>
            </a:xfrm>
            <a:prstGeom prst="rect">
              <a:avLst/>
            </a:prstGeom>
          </p:spPr>
        </p:pic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E4508D63-23A0-D6E1-4EAB-840C4B7E556B}"/>
                </a:ext>
              </a:extLst>
            </p:cNvPr>
            <p:cNvCxnSpPr/>
            <p:nvPr userDrawn="1"/>
          </p:nvCxnSpPr>
          <p:spPr>
            <a:xfrm>
              <a:off x="9563546" y="1212544"/>
              <a:ext cx="1742741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BB7AD4D9-A6F8-C662-AD42-5EF249A78980}"/>
                </a:ext>
              </a:extLst>
            </p:cNvPr>
            <p:cNvCxnSpPr/>
            <p:nvPr userDrawn="1"/>
          </p:nvCxnSpPr>
          <p:spPr>
            <a:xfrm>
              <a:off x="9563546" y="1290918"/>
              <a:ext cx="174274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6809A981-2C13-B641-B181-0C699ADFC356}"/>
                </a:ext>
              </a:extLst>
            </p:cNvPr>
            <p:cNvSpPr txBox="1"/>
            <p:nvPr userDrawn="1"/>
          </p:nvSpPr>
          <p:spPr>
            <a:xfrm>
              <a:off x="9485925" y="1256809"/>
              <a:ext cx="1820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accent4">
                      <a:lumMod val="75000"/>
                    </a:schemeClr>
                  </a:solidFill>
                </a:rPr>
                <a:t>Maestría en Auditoría Gubernamanental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9112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F713F8-7781-524A-29E0-401A555BA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89819"/>
            <a:ext cx="8775768" cy="1400869"/>
          </a:xfrm>
        </p:spPr>
        <p:txBody>
          <a:bodyPr/>
          <a:lstStyle>
            <a:lvl1pPr>
              <a:defRPr b="1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D8E1A0C-62B4-0A86-C355-BE56E86890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21BC51-4572-BDA5-B720-DC15C0287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3AD0B82-FB77-DEAB-C174-453ADA170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A14D57F-7C30-8702-8BF5-EA9D51B816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195A8F1-059E-E305-1007-BA5779A56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75A19-599B-3F4E-AC01-04424CA0347A}" type="datetime1">
              <a:rPr lang="es-MX" smtClean="0"/>
              <a:t>17/10/22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C52B526-45E9-903B-4BB7-7CC803B16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587732C-E521-9F74-1F19-84CB615D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95B7-DCDF-214E-BF96-B0790B31DA7F}" type="slidenum">
              <a:rPr lang="es-MX" smtClean="0"/>
              <a:t>‹Nº›</a:t>
            </a:fld>
            <a:endParaRPr lang="es-MX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4BF43823-00E4-EADF-53E5-88CC1F440C18}"/>
              </a:ext>
            </a:extLst>
          </p:cNvPr>
          <p:cNvGrpSpPr/>
          <p:nvPr userDrawn="1"/>
        </p:nvGrpSpPr>
        <p:grpSpPr>
          <a:xfrm>
            <a:off x="838200" y="110547"/>
            <a:ext cx="10515600" cy="1585982"/>
            <a:chOff x="838200" y="185853"/>
            <a:chExt cx="10515600" cy="1585982"/>
          </a:xfrm>
        </p:grpSpPr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5BD5B03B-2813-1A0E-527C-AFDA4C5FC979}"/>
                </a:ext>
              </a:extLst>
            </p:cNvPr>
            <p:cNvCxnSpPr/>
            <p:nvPr userDrawn="1"/>
          </p:nvCxnSpPr>
          <p:spPr>
            <a:xfrm>
              <a:off x="838200" y="1690688"/>
              <a:ext cx="10515600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86E6305F-6415-986E-10F5-8B2BDD853BB6}"/>
                </a:ext>
              </a:extLst>
            </p:cNvPr>
            <p:cNvCxnSpPr/>
            <p:nvPr userDrawn="1"/>
          </p:nvCxnSpPr>
          <p:spPr>
            <a:xfrm>
              <a:off x="838200" y="1771835"/>
              <a:ext cx="105156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3" name="Picture 3">
              <a:extLst>
                <a:ext uri="{FF2B5EF4-FFF2-40B4-BE49-F238E27FC236}">
                  <a16:creationId xmlns:a16="http://schemas.microsoft.com/office/drawing/2014/main" id="{63C29304-111A-80E0-DF09-D0A7E2D06270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701"/>
            <a:stretch/>
          </p:blipFill>
          <p:spPr bwMode="auto">
            <a:xfrm>
              <a:off x="9617144" y="365125"/>
              <a:ext cx="753226" cy="80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290F0581-C2B1-7878-9ADB-F27E3E5682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266456" y="185853"/>
              <a:ext cx="1087344" cy="1073314"/>
            </a:xfrm>
            <a:prstGeom prst="rect">
              <a:avLst/>
            </a:prstGeom>
          </p:spPr>
        </p:pic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F82C9227-9F72-4DC5-9982-47FE1ADA6CE6}"/>
                </a:ext>
              </a:extLst>
            </p:cNvPr>
            <p:cNvCxnSpPr/>
            <p:nvPr userDrawn="1"/>
          </p:nvCxnSpPr>
          <p:spPr>
            <a:xfrm>
              <a:off x="9563546" y="1212544"/>
              <a:ext cx="1742741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>
              <a:extLst>
                <a:ext uri="{FF2B5EF4-FFF2-40B4-BE49-F238E27FC236}">
                  <a16:creationId xmlns:a16="http://schemas.microsoft.com/office/drawing/2014/main" id="{A5E05564-61DB-BB63-B162-4EE00EEAF4E3}"/>
                </a:ext>
              </a:extLst>
            </p:cNvPr>
            <p:cNvCxnSpPr/>
            <p:nvPr userDrawn="1"/>
          </p:nvCxnSpPr>
          <p:spPr>
            <a:xfrm>
              <a:off x="9563546" y="1290918"/>
              <a:ext cx="174274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91301858-A751-C466-95AB-E7BC67DF9976}"/>
                </a:ext>
              </a:extLst>
            </p:cNvPr>
            <p:cNvSpPr txBox="1"/>
            <p:nvPr userDrawn="1"/>
          </p:nvSpPr>
          <p:spPr>
            <a:xfrm>
              <a:off x="9485925" y="1256809"/>
              <a:ext cx="1820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accent4">
                      <a:lumMod val="75000"/>
                    </a:schemeClr>
                  </a:solidFill>
                </a:rPr>
                <a:t>Maestría en Auditoría Gubernamanental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0895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332EF-154C-29F8-05C0-BBAA72962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9819"/>
            <a:ext cx="8725346" cy="1400869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D43057-3BD2-69FF-F078-322CA6EBC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201C-86AA-8D4D-9E78-AED0FFEE6741}" type="datetime1">
              <a:rPr lang="es-MX" smtClean="0"/>
              <a:t>17/10/22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A845479-710A-DEC4-3864-18E63F688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FE646AA-F21D-9679-14B7-EB24AEF65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95B7-DCDF-214E-BF96-B0790B31DA7F}" type="slidenum">
              <a:rPr lang="es-MX" smtClean="0"/>
              <a:t>‹Nº›</a:t>
            </a:fld>
            <a:endParaRPr lang="es-MX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B260130A-BACD-0129-3BC2-381EADB1AB5C}"/>
              </a:ext>
            </a:extLst>
          </p:cNvPr>
          <p:cNvGrpSpPr/>
          <p:nvPr userDrawn="1"/>
        </p:nvGrpSpPr>
        <p:grpSpPr>
          <a:xfrm>
            <a:off x="838200" y="110547"/>
            <a:ext cx="10515600" cy="1585982"/>
            <a:chOff x="838200" y="185853"/>
            <a:chExt cx="10515600" cy="1585982"/>
          </a:xfrm>
        </p:grpSpPr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0E03692D-8DF4-ECB8-8740-DA6E8A8B5546}"/>
                </a:ext>
              </a:extLst>
            </p:cNvPr>
            <p:cNvCxnSpPr/>
            <p:nvPr userDrawn="1"/>
          </p:nvCxnSpPr>
          <p:spPr>
            <a:xfrm>
              <a:off x="838200" y="1690688"/>
              <a:ext cx="10515600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B0BD1829-7ED2-C485-3BC9-80BD530DBB77}"/>
                </a:ext>
              </a:extLst>
            </p:cNvPr>
            <p:cNvCxnSpPr/>
            <p:nvPr userDrawn="1"/>
          </p:nvCxnSpPr>
          <p:spPr>
            <a:xfrm>
              <a:off x="838200" y="1771835"/>
              <a:ext cx="1051560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9" name="Picture 3">
              <a:extLst>
                <a:ext uri="{FF2B5EF4-FFF2-40B4-BE49-F238E27FC236}">
                  <a16:creationId xmlns:a16="http://schemas.microsoft.com/office/drawing/2014/main" id="{AE858797-3828-5BEF-773B-F6272EE10EF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701"/>
            <a:stretch/>
          </p:blipFill>
          <p:spPr bwMode="auto">
            <a:xfrm>
              <a:off x="9617144" y="365125"/>
              <a:ext cx="753226" cy="80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4B2C200E-C6B3-5A17-B152-BFBA5310EC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0266456" y="185853"/>
              <a:ext cx="1087344" cy="1073314"/>
            </a:xfrm>
            <a:prstGeom prst="rect">
              <a:avLst/>
            </a:prstGeom>
          </p:spPr>
        </p:pic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19473C1A-67B5-8DA5-1B5A-071178F60DB5}"/>
                </a:ext>
              </a:extLst>
            </p:cNvPr>
            <p:cNvCxnSpPr/>
            <p:nvPr userDrawn="1"/>
          </p:nvCxnSpPr>
          <p:spPr>
            <a:xfrm>
              <a:off x="9563546" y="1212544"/>
              <a:ext cx="1742741" cy="0"/>
            </a:xfrm>
            <a:prstGeom prst="line">
              <a:avLst/>
            </a:prstGeom>
            <a:ln w="762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9B8D2413-3873-4FBE-876A-F1EE8BADB421}"/>
                </a:ext>
              </a:extLst>
            </p:cNvPr>
            <p:cNvCxnSpPr/>
            <p:nvPr userDrawn="1"/>
          </p:nvCxnSpPr>
          <p:spPr>
            <a:xfrm>
              <a:off x="9563546" y="1290918"/>
              <a:ext cx="1742741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226CC7C7-9EE6-6599-3671-E512C10FA36B}"/>
                </a:ext>
              </a:extLst>
            </p:cNvPr>
            <p:cNvSpPr txBox="1"/>
            <p:nvPr userDrawn="1"/>
          </p:nvSpPr>
          <p:spPr>
            <a:xfrm>
              <a:off x="9485925" y="1256809"/>
              <a:ext cx="18203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accent4">
                      <a:lumMod val="75000"/>
                    </a:schemeClr>
                  </a:solidFill>
                </a:rPr>
                <a:t>Maestría en Auditoría Gubernamanental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5884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55A4387-954F-A323-8307-03C1965A8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0151C-6D00-D64D-B3B3-48887B41C753}" type="datetime1">
              <a:rPr lang="es-MX" smtClean="0"/>
              <a:t>17/10/22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B462383-DEC6-7A87-A3CA-6F1D02B5B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030AFC-8BCD-DDE0-1440-F9592F431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95B7-DCDF-214E-BF96-B0790B31DA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4169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BBB9DF-89F6-6A73-3A64-0A99E2703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F21564-8B7D-4AC4-47E3-094471A85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EAF7BEA-FB31-7436-0029-C1536A9282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B68B130-740B-4356-B0C5-78B0E0707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3A71-7B5F-8746-A0E1-BEBC3C5C60E3}" type="datetime1">
              <a:rPr lang="es-MX" smtClean="0"/>
              <a:t>17/10/22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885054-BA2A-A52C-6E05-1908E4019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96CFCD-BD9B-44FA-8E48-D5317D884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95B7-DCDF-214E-BF96-B0790B31DA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71243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524221-169C-AF86-F202-F8C4D0C72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C31BFBB-0888-07F1-BF51-172E284553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E16F3F6-572B-3626-5FA4-AD3D56B51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3067DF-F62B-86E7-F3BF-6B7479CC5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FAE36-7A06-B746-8756-FECAB7EA6598}" type="datetime1">
              <a:rPr lang="es-MX" smtClean="0"/>
              <a:t>17/10/22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678891-AD14-4AA8-3C82-7D808FE54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4309359-FB5D-D7AF-5FE4-79F233819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95B7-DCDF-214E-BF96-B0790B31DA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2105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E02F4F1-571E-60DA-2225-904B3839A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76CFA3-60B6-A937-F02E-A7C4FFE0C7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B997BF-E403-5EC1-A65B-B11FFA7AA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AC719-C5EF-7E42-BBA4-550685E4A778}" type="datetime1">
              <a:rPr lang="es-MX" smtClean="0"/>
              <a:t>17/10/22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728721-4219-EF48-C21D-AE116273A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8FED0B-6449-FC74-DB3F-45DA64D54D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A95B7-DCDF-214E-BF96-B0790B31DA7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566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3.svg"/><Relationship Id="rId7" Type="http://schemas.openxmlformats.org/officeDocument/2006/relationships/image" Target="../media/image47.svg"/><Relationship Id="rId12" Type="http://schemas.openxmlformats.org/officeDocument/2006/relationships/image" Target="../media/image5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image" Target="../media/image45.sv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svg"/><Relationship Id="rId5" Type="http://schemas.openxmlformats.org/officeDocument/2006/relationships/image" Target="../media/image53.png"/><Relationship Id="rId4" Type="http://schemas.openxmlformats.org/officeDocument/2006/relationships/image" Target="../media/image5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4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s://www.menti.com/z2u5nwvcis" TargetMode="Externa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18" Type="http://schemas.openxmlformats.org/officeDocument/2006/relationships/image" Target="../media/image33.sv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image" Target="../media/image17.png"/><Relationship Id="rId16" Type="http://schemas.openxmlformats.org/officeDocument/2006/relationships/image" Target="../media/image3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3D8D520-81D8-D178-C267-CE0E462F6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s-MX" dirty="0"/>
              <a:t>Maestría en Auditoría Gubernamental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97BB0678-52C3-5BC5-3413-6A62AB8BBE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Contabilidad Gubernamental</a:t>
            </a:r>
          </a:p>
          <a:p>
            <a:r>
              <a:rPr lang="es-MX" dirty="0"/>
              <a:t>Grupo 2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F0B27B-DCCC-926F-9AE2-DDA8E8AB9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95B7-DCDF-214E-BF96-B0790B31DA7F}" type="slidenum">
              <a:rPr lang="es-MX" smtClean="0"/>
              <a:t>1</a:t>
            </a:fld>
            <a:endParaRPr lang="es-MX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77F40A2A-B089-AD68-16E5-447A61E22C0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s-MX" dirty="0"/>
              <a:t>Mtro. Alfredo Cristalinas Kaulitz</a:t>
            </a:r>
          </a:p>
        </p:txBody>
      </p:sp>
    </p:spTree>
    <p:extLst>
      <p:ext uri="{BB962C8B-B14F-4D97-AF65-F5344CB8AC3E}">
        <p14:creationId xmlns:p14="http://schemas.microsoft.com/office/powerpoint/2010/main" val="2472401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19F3AE-E704-CA4E-9F44-57EEA2D70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Criterios de evaluación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A5F3A0-FC82-B14C-ADDF-A24EDD8B7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3010" y="1825625"/>
            <a:ext cx="9588990" cy="43513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s-MX" dirty="0"/>
              <a:t>Diagnóstica.- 10 reactivos de opción múltiple (sin valor);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dirty="0"/>
              <a:t>Formativa.- Ejercicios en clase para tener derecho a evaluación final;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dirty="0"/>
              <a:t>Ticket de salida en SOCRATIVE, al finalizar cada clase.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dirty="0"/>
              <a:t>Final.- Trabajo final 50%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s-MX" dirty="0"/>
              <a:t>En caso de inasistencia, se debe elaborar un trabajo que compense el tema revisado. Asistencias parciales, equivalen a inasistencias.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A0782238-DF5D-8249-B302-572E34C91EEA}"/>
              </a:ext>
            </a:extLst>
          </p:cNvPr>
          <p:cNvGrpSpPr/>
          <p:nvPr/>
        </p:nvGrpSpPr>
        <p:grpSpPr>
          <a:xfrm>
            <a:off x="1154266" y="5013855"/>
            <a:ext cx="914400" cy="914400"/>
            <a:chOff x="851676" y="4897740"/>
            <a:chExt cx="914400" cy="914400"/>
          </a:xfrm>
        </p:grpSpPr>
        <p:pic>
          <p:nvPicPr>
            <p:cNvPr id="5" name="Gráfico 4" descr="No sign contorno">
              <a:extLst>
                <a:ext uri="{FF2B5EF4-FFF2-40B4-BE49-F238E27FC236}">
                  <a16:creationId xmlns:a16="http://schemas.microsoft.com/office/drawing/2014/main" id="{62CC31C2-3C92-644B-A393-70E17245E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1676" y="4897740"/>
              <a:ext cx="914400" cy="914400"/>
            </a:xfrm>
            <a:prstGeom prst="rect">
              <a:avLst/>
            </a:prstGeom>
          </p:spPr>
        </p:pic>
        <p:pic>
          <p:nvPicPr>
            <p:cNvPr id="7" name="Gráfico 6" descr="Office worker male con relleno sólido">
              <a:extLst>
                <a:ext uri="{FF2B5EF4-FFF2-40B4-BE49-F238E27FC236}">
                  <a16:creationId xmlns:a16="http://schemas.microsoft.com/office/drawing/2014/main" id="{B9B13474-D464-C948-8885-5E9FAC876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82200" y="5021734"/>
              <a:ext cx="653352" cy="653352"/>
            </a:xfrm>
            <a:prstGeom prst="rect">
              <a:avLst/>
            </a:prstGeom>
          </p:spPr>
        </p:pic>
      </p:grpSp>
      <p:pic>
        <p:nvPicPr>
          <p:cNvPr id="9" name="Gráfico 8" descr="Bunting con relleno sólido">
            <a:extLst>
              <a:ext uri="{FF2B5EF4-FFF2-40B4-BE49-F238E27FC236}">
                <a16:creationId xmlns:a16="http://schemas.microsoft.com/office/drawing/2014/main" id="{3626EF83-9A97-A146-808D-21CE117AD7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67019" y="4116655"/>
            <a:ext cx="665409" cy="665409"/>
          </a:xfrm>
          <a:prstGeom prst="rect">
            <a:avLst/>
          </a:prstGeom>
        </p:spPr>
      </p:pic>
      <p:pic>
        <p:nvPicPr>
          <p:cNvPr id="13" name="Gráfico 12" descr="Group brainstorm con relleno sólido">
            <a:extLst>
              <a:ext uri="{FF2B5EF4-FFF2-40B4-BE49-F238E27FC236}">
                <a16:creationId xmlns:a16="http://schemas.microsoft.com/office/drawing/2014/main" id="{374F9278-E611-6041-97CD-9B616A448D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67019" y="2597698"/>
            <a:ext cx="665409" cy="665409"/>
          </a:xfrm>
          <a:prstGeom prst="rect">
            <a:avLst/>
          </a:prstGeom>
        </p:spPr>
      </p:pic>
      <p:pic>
        <p:nvPicPr>
          <p:cNvPr id="15" name="Gráfico 14" descr="Microscope con relleno sólido">
            <a:extLst>
              <a:ext uri="{FF2B5EF4-FFF2-40B4-BE49-F238E27FC236}">
                <a16:creationId xmlns:a16="http://schemas.microsoft.com/office/drawing/2014/main" id="{9140BAE0-772F-3B45-9A17-F7A0EBCC0D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67019" y="1838220"/>
            <a:ext cx="665409" cy="665409"/>
          </a:xfrm>
          <a:prstGeom prst="rect">
            <a:avLst/>
          </a:prstGeom>
        </p:spPr>
      </p:pic>
      <p:pic>
        <p:nvPicPr>
          <p:cNvPr id="3074" name="Picture 2" descr="Socrative Student - Aplicaciones en Google Play">
            <a:extLst>
              <a:ext uri="{FF2B5EF4-FFF2-40B4-BE49-F238E27FC236}">
                <a16:creationId xmlns:a16="http://schemas.microsoft.com/office/drawing/2014/main" id="{9E4EBFCB-B28F-6885-C352-C61A32875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256" y="3357176"/>
            <a:ext cx="622425" cy="6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171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0F4370B0-C9DC-D24A-96AE-26FC601845F9}"/>
              </a:ext>
            </a:extLst>
          </p:cNvPr>
          <p:cNvSpPr txBox="1">
            <a:spLocks/>
          </p:cNvSpPr>
          <p:nvPr/>
        </p:nvSpPr>
        <p:spPr>
          <a:xfrm>
            <a:off x="799216" y="562880"/>
            <a:ext cx="7711819" cy="906917"/>
          </a:xfrm>
          <a:prstGeom prst="rect">
            <a:avLst/>
          </a:prstGeom>
        </p:spPr>
        <p:txBody>
          <a:bodyPr/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s-MX" dirty="0"/>
              <a:t>Evaluación diagnóstica</a:t>
            </a: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0F56C446-8D9C-1940-9674-2C671C588276}"/>
              </a:ext>
            </a:extLst>
          </p:cNvPr>
          <p:cNvSpPr txBox="1">
            <a:spLocks/>
          </p:cNvSpPr>
          <p:nvPr/>
        </p:nvSpPr>
        <p:spPr>
          <a:xfrm>
            <a:off x="2086428" y="2290082"/>
            <a:ext cx="620123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+mj-lt"/>
              <a:buAutoNum type="arabicPeriod"/>
            </a:pPr>
            <a:r>
              <a:rPr lang="es-MX" dirty="0"/>
              <a:t>Escanear con el celular el código QR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s-MX" dirty="0"/>
              <a:t>También se puede acceder con la liga que se compartirá en la herramienta “Chat” de Zoom.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s-MX" dirty="0"/>
              <a:t>Escriba su correo electónico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s-MX" dirty="0"/>
              <a:t>Escriba su nombre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s-MX" dirty="0"/>
              <a:t>Inicie la evaluación diagnóstica.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BE1B4055-DA16-3446-82B5-0553BBADB7A1}"/>
              </a:ext>
            </a:extLst>
          </p:cNvPr>
          <p:cNvGrpSpPr/>
          <p:nvPr/>
        </p:nvGrpSpPr>
        <p:grpSpPr>
          <a:xfrm>
            <a:off x="6254230" y="315655"/>
            <a:ext cx="1156166" cy="1154142"/>
            <a:chOff x="8703451" y="4241006"/>
            <a:chExt cx="2278743" cy="2280266"/>
          </a:xfrm>
        </p:grpSpPr>
        <p:pic>
          <p:nvPicPr>
            <p:cNvPr id="18" name="Gráfico 17" descr="Microscope con relleno sólido">
              <a:extLst>
                <a:ext uri="{FF2B5EF4-FFF2-40B4-BE49-F238E27FC236}">
                  <a16:creationId xmlns:a16="http://schemas.microsoft.com/office/drawing/2014/main" id="{F1B76696-11C8-A849-ACF9-B45E7257F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16047" y="4454363"/>
              <a:ext cx="1853552" cy="1853552"/>
            </a:xfrm>
            <a:prstGeom prst="rect">
              <a:avLst/>
            </a:prstGeom>
          </p:spPr>
        </p:pic>
        <p:sp>
          <p:nvSpPr>
            <p:cNvPr id="19" name="Anillo 18">
              <a:extLst>
                <a:ext uri="{FF2B5EF4-FFF2-40B4-BE49-F238E27FC236}">
                  <a16:creationId xmlns:a16="http://schemas.microsoft.com/office/drawing/2014/main" id="{B5824794-C620-D04A-A70E-04B0D30A370C}"/>
                </a:ext>
              </a:extLst>
            </p:cNvPr>
            <p:cNvSpPr/>
            <p:nvPr/>
          </p:nvSpPr>
          <p:spPr>
            <a:xfrm>
              <a:off x="8703451" y="4241006"/>
              <a:ext cx="2278743" cy="2280266"/>
            </a:xfrm>
            <a:prstGeom prst="donut">
              <a:avLst>
                <a:gd name="adj" fmla="val 2232"/>
              </a:avLst>
            </a:prstGeom>
            <a:solidFill>
              <a:srgbClr val="0792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>
                <a:solidFill>
                  <a:schemeClr val="tx1"/>
                </a:solidFill>
              </a:endParaRPr>
            </a:p>
          </p:txBody>
        </p:sp>
      </p:grpSp>
      <p:pic>
        <p:nvPicPr>
          <p:cNvPr id="20" name="Gráfico 19" descr="Shoe footprints con relleno sólido">
            <a:extLst>
              <a:ext uri="{FF2B5EF4-FFF2-40B4-BE49-F238E27FC236}">
                <a16:creationId xmlns:a16="http://schemas.microsoft.com/office/drawing/2014/main" id="{A289CC2A-1DA4-8A47-B44B-8AE4392539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1360711" y="2290082"/>
            <a:ext cx="613230" cy="613230"/>
          </a:xfrm>
          <a:prstGeom prst="rect">
            <a:avLst/>
          </a:prstGeom>
        </p:spPr>
      </p:pic>
      <p:pic>
        <p:nvPicPr>
          <p:cNvPr id="21" name="Gráfico 20" descr="Shoe footprints con relleno sólido">
            <a:extLst>
              <a:ext uri="{FF2B5EF4-FFF2-40B4-BE49-F238E27FC236}">
                <a16:creationId xmlns:a16="http://schemas.microsoft.com/office/drawing/2014/main" id="{FC63FCD8-B6FE-6740-8B34-9E9C4B1F50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1376141" y="4796062"/>
            <a:ext cx="613230" cy="613230"/>
          </a:xfrm>
          <a:prstGeom prst="rect">
            <a:avLst/>
          </a:prstGeom>
        </p:spPr>
      </p:pic>
      <p:sp>
        <p:nvSpPr>
          <p:cNvPr id="22" name="Forma libre 21">
            <a:extLst>
              <a:ext uri="{FF2B5EF4-FFF2-40B4-BE49-F238E27FC236}">
                <a16:creationId xmlns:a16="http://schemas.microsoft.com/office/drawing/2014/main" id="{CBB5F0FA-D59D-B642-824A-1E320B0331C2}"/>
              </a:ext>
            </a:extLst>
          </p:cNvPr>
          <p:cNvSpPr/>
          <p:nvPr/>
        </p:nvSpPr>
        <p:spPr>
          <a:xfrm>
            <a:off x="1349436" y="2815771"/>
            <a:ext cx="639935" cy="1761503"/>
          </a:xfrm>
          <a:custGeom>
            <a:avLst/>
            <a:gdLst>
              <a:gd name="connsiteX0" fmla="*/ 392276 w 639935"/>
              <a:gd name="connsiteY0" fmla="*/ 0 h 2423886"/>
              <a:gd name="connsiteX1" fmla="*/ 624505 w 639935"/>
              <a:gd name="connsiteY1" fmla="*/ 333829 h 2423886"/>
              <a:gd name="connsiteX2" fmla="*/ 87476 w 639935"/>
              <a:gd name="connsiteY2" fmla="*/ 508000 h 2423886"/>
              <a:gd name="connsiteX3" fmla="*/ 537419 w 639935"/>
              <a:gd name="connsiteY3" fmla="*/ 899886 h 2423886"/>
              <a:gd name="connsiteX4" fmla="*/ 390 w 639935"/>
              <a:gd name="connsiteY4" fmla="*/ 1422400 h 2423886"/>
              <a:gd name="connsiteX5" fmla="*/ 639019 w 639935"/>
              <a:gd name="connsiteY5" fmla="*/ 1857829 h 2423886"/>
              <a:gd name="connsiteX6" fmla="*/ 145533 w 639935"/>
              <a:gd name="connsiteY6" fmla="*/ 2104572 h 2423886"/>
              <a:gd name="connsiteX7" fmla="*/ 305190 w 639935"/>
              <a:gd name="connsiteY7" fmla="*/ 2423886 h 242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9935" h="2423886">
                <a:moveTo>
                  <a:pt x="392276" y="0"/>
                </a:moveTo>
                <a:cubicBezTo>
                  <a:pt x="533790" y="124581"/>
                  <a:pt x="675305" y="249162"/>
                  <a:pt x="624505" y="333829"/>
                </a:cubicBezTo>
                <a:cubicBezTo>
                  <a:pt x="573705" y="418496"/>
                  <a:pt x="101990" y="413657"/>
                  <a:pt x="87476" y="508000"/>
                </a:cubicBezTo>
                <a:cubicBezTo>
                  <a:pt x="72962" y="602343"/>
                  <a:pt x="551933" y="747486"/>
                  <a:pt x="537419" y="899886"/>
                </a:cubicBezTo>
                <a:cubicBezTo>
                  <a:pt x="522905" y="1052286"/>
                  <a:pt x="-16543" y="1262743"/>
                  <a:pt x="390" y="1422400"/>
                </a:cubicBezTo>
                <a:cubicBezTo>
                  <a:pt x="17323" y="1582057"/>
                  <a:pt x="614828" y="1744134"/>
                  <a:pt x="639019" y="1857829"/>
                </a:cubicBezTo>
                <a:cubicBezTo>
                  <a:pt x="663210" y="1971524"/>
                  <a:pt x="201171" y="2010229"/>
                  <a:pt x="145533" y="2104572"/>
                </a:cubicBezTo>
                <a:cubicBezTo>
                  <a:pt x="89895" y="2198915"/>
                  <a:pt x="197542" y="2311400"/>
                  <a:pt x="305190" y="2423886"/>
                </a:cubicBezTo>
              </a:path>
            </a:pathLst>
          </a:custGeom>
          <a:noFill/>
          <a:ln w="28575">
            <a:solidFill>
              <a:srgbClr val="07923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F299A1B-7274-7C85-AD9D-5B63D0BEFD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0990" y="2022763"/>
            <a:ext cx="3657601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106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4CCD8F-8A65-D7B8-6FEB-F1452A61C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Periódico mural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DDBF9CC2-AD7F-FC3D-7084-B3F7D4A75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2950" y="1893094"/>
            <a:ext cx="4260850" cy="4260850"/>
          </a:xfrm>
        </p:spPr>
      </p:pic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0F8BC0-1CDB-C080-3079-A6A4A3D7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95B7-DCDF-214E-BF96-B0790B31DA7F}" type="slidenum">
              <a:rPr lang="es-MX" smtClean="0"/>
              <a:t>12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E049251-7805-F520-5676-B100180A18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33" t="18140" r="24815" b="13580"/>
          <a:stretch/>
        </p:blipFill>
        <p:spPr>
          <a:xfrm>
            <a:off x="1225196" y="1893094"/>
            <a:ext cx="3975677" cy="375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522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id="{4EEBF80B-9DC6-2DB7-692A-ABFF2506E5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649" y="1690688"/>
            <a:ext cx="1905000" cy="1905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2A61A0C-07A4-4D98-218A-98AC62464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Ticket de salida en SOCRATIVE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E5599EF-B8B1-3841-DCE5-CFF2130EE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95B7-DCDF-214E-BF96-B0790B31DA7F}" type="slidenum">
              <a:rPr lang="es-MX" smtClean="0"/>
              <a:t>13</a:t>
            </a:fld>
            <a:endParaRPr lang="es-MX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CE980E5A-5C68-673C-ED43-EF2F1794077B}"/>
              </a:ext>
            </a:extLst>
          </p:cNvPr>
          <p:cNvSpPr txBox="1">
            <a:spLocks/>
          </p:cNvSpPr>
          <p:nvPr/>
        </p:nvSpPr>
        <p:spPr>
          <a:xfrm>
            <a:off x="1146628" y="2141537"/>
            <a:ext cx="6201230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eaLnBrk="1" hangingPunct="1">
              <a:buFont typeface="+mj-lt"/>
              <a:buAutoNum type="arabicPeriod"/>
            </a:pPr>
            <a:r>
              <a:rPr lang="es-MX" dirty="0"/>
              <a:t>Escanear con el celular el código QR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s-MX" dirty="0"/>
              <a:t>También se puede acceder con la liga que se compartirá en la herramienta “Chat” de Zoom.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s-MX" dirty="0"/>
              <a:t>En la primera caja de diálogo escriba la palabra: KAULITZ y dé JOIN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s-MX" dirty="0"/>
              <a:t>En la segunda caja de diálogo escriba su nombre: Apellido paterno, materno y nombre y dé DONE.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s-MX" dirty="0"/>
              <a:t>Inicie la evaluación del Ticket.</a:t>
            </a:r>
          </a:p>
        </p:txBody>
      </p:sp>
      <p:pic>
        <p:nvPicPr>
          <p:cNvPr id="6" name="Gráfico 5" descr="Shoe footprints con relleno sólido">
            <a:extLst>
              <a:ext uri="{FF2B5EF4-FFF2-40B4-BE49-F238E27FC236}">
                <a16:creationId xmlns:a16="http://schemas.microsoft.com/office/drawing/2014/main" id="{735A2C5E-7CF5-46CA-0C04-D693115F7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420911" y="2141537"/>
            <a:ext cx="613230" cy="613230"/>
          </a:xfrm>
          <a:prstGeom prst="rect">
            <a:avLst/>
          </a:prstGeom>
        </p:spPr>
      </p:pic>
      <p:pic>
        <p:nvPicPr>
          <p:cNvPr id="7" name="Gráfico 6" descr="Shoe footprints con relleno sólido">
            <a:extLst>
              <a:ext uri="{FF2B5EF4-FFF2-40B4-BE49-F238E27FC236}">
                <a16:creationId xmlns:a16="http://schemas.microsoft.com/office/drawing/2014/main" id="{B7598542-5865-99E8-2885-FCEC10812B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420911" y="5553812"/>
            <a:ext cx="613230" cy="613230"/>
          </a:xfrm>
          <a:prstGeom prst="rect">
            <a:avLst/>
          </a:prstGeom>
        </p:spPr>
      </p:pic>
      <p:sp>
        <p:nvSpPr>
          <p:cNvPr id="8" name="Forma libre 7">
            <a:extLst>
              <a:ext uri="{FF2B5EF4-FFF2-40B4-BE49-F238E27FC236}">
                <a16:creationId xmlns:a16="http://schemas.microsoft.com/office/drawing/2014/main" id="{57F2E3DF-6A4B-370F-B6BD-3CF9AE8DC19A}"/>
              </a:ext>
            </a:extLst>
          </p:cNvPr>
          <p:cNvSpPr/>
          <p:nvPr/>
        </p:nvSpPr>
        <p:spPr>
          <a:xfrm>
            <a:off x="338618" y="2785441"/>
            <a:ext cx="639935" cy="2768371"/>
          </a:xfrm>
          <a:custGeom>
            <a:avLst/>
            <a:gdLst>
              <a:gd name="connsiteX0" fmla="*/ 392276 w 639935"/>
              <a:gd name="connsiteY0" fmla="*/ 0 h 2423886"/>
              <a:gd name="connsiteX1" fmla="*/ 624505 w 639935"/>
              <a:gd name="connsiteY1" fmla="*/ 333829 h 2423886"/>
              <a:gd name="connsiteX2" fmla="*/ 87476 w 639935"/>
              <a:gd name="connsiteY2" fmla="*/ 508000 h 2423886"/>
              <a:gd name="connsiteX3" fmla="*/ 537419 w 639935"/>
              <a:gd name="connsiteY3" fmla="*/ 899886 h 2423886"/>
              <a:gd name="connsiteX4" fmla="*/ 390 w 639935"/>
              <a:gd name="connsiteY4" fmla="*/ 1422400 h 2423886"/>
              <a:gd name="connsiteX5" fmla="*/ 639019 w 639935"/>
              <a:gd name="connsiteY5" fmla="*/ 1857829 h 2423886"/>
              <a:gd name="connsiteX6" fmla="*/ 145533 w 639935"/>
              <a:gd name="connsiteY6" fmla="*/ 2104572 h 2423886"/>
              <a:gd name="connsiteX7" fmla="*/ 305190 w 639935"/>
              <a:gd name="connsiteY7" fmla="*/ 2423886 h 2423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9935" h="2423886">
                <a:moveTo>
                  <a:pt x="392276" y="0"/>
                </a:moveTo>
                <a:cubicBezTo>
                  <a:pt x="533790" y="124581"/>
                  <a:pt x="675305" y="249162"/>
                  <a:pt x="624505" y="333829"/>
                </a:cubicBezTo>
                <a:cubicBezTo>
                  <a:pt x="573705" y="418496"/>
                  <a:pt x="101990" y="413657"/>
                  <a:pt x="87476" y="508000"/>
                </a:cubicBezTo>
                <a:cubicBezTo>
                  <a:pt x="72962" y="602343"/>
                  <a:pt x="551933" y="747486"/>
                  <a:pt x="537419" y="899886"/>
                </a:cubicBezTo>
                <a:cubicBezTo>
                  <a:pt x="522905" y="1052286"/>
                  <a:pt x="-16543" y="1262743"/>
                  <a:pt x="390" y="1422400"/>
                </a:cubicBezTo>
                <a:cubicBezTo>
                  <a:pt x="17323" y="1582057"/>
                  <a:pt x="614828" y="1744134"/>
                  <a:pt x="639019" y="1857829"/>
                </a:cubicBezTo>
                <a:cubicBezTo>
                  <a:pt x="663210" y="1971524"/>
                  <a:pt x="201171" y="2010229"/>
                  <a:pt x="145533" y="2104572"/>
                </a:cubicBezTo>
                <a:cubicBezTo>
                  <a:pt x="89895" y="2198915"/>
                  <a:pt x="197542" y="2311400"/>
                  <a:pt x="305190" y="2423886"/>
                </a:cubicBezTo>
              </a:path>
            </a:pathLst>
          </a:custGeom>
          <a:noFill/>
          <a:ln w="28575">
            <a:solidFill>
              <a:srgbClr val="079237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1B0D61E-3A93-E7E3-C62E-BF530CB74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499" y="3429000"/>
            <a:ext cx="3035301" cy="170307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06F65-5F3E-5AA2-6C1D-19C315E039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0500" y="5226878"/>
            <a:ext cx="3035300" cy="1557506"/>
          </a:xfrm>
          <a:prstGeom prst="rect">
            <a:avLst/>
          </a:prstGeom>
        </p:spPr>
      </p:pic>
      <p:cxnSp>
        <p:nvCxnSpPr>
          <p:cNvPr id="17" name="Conector angular 16">
            <a:extLst>
              <a:ext uri="{FF2B5EF4-FFF2-40B4-BE49-F238E27FC236}">
                <a16:creationId xmlns:a16="http://schemas.microsoft.com/office/drawing/2014/main" id="{3AA7F1F8-7D22-9A25-9073-8F4CCAF3395B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6096000" y="5435600"/>
            <a:ext cx="1714500" cy="57003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de flecha 32">
            <a:extLst>
              <a:ext uri="{FF2B5EF4-FFF2-40B4-BE49-F238E27FC236}">
                <a16:creationId xmlns:a16="http://schemas.microsoft.com/office/drawing/2014/main" id="{D3429721-A57F-F529-4819-42AAD41AF39B}"/>
              </a:ext>
            </a:extLst>
          </p:cNvPr>
          <p:cNvCxnSpPr/>
          <p:nvPr/>
        </p:nvCxnSpPr>
        <p:spPr>
          <a:xfrm>
            <a:off x="6096000" y="4330700"/>
            <a:ext cx="171449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826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83D12D-823D-07EC-DDF0-E433F2E09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Ticket de salida en SOCRATIVE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886AE8-27FA-638E-2644-980339FC6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/>
              <a:t>Al final de cada clase, se abrirá el ticket de salida y deberá responder las siguientes tres preguntas: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1. ¿Qué tan bien entendiste el material de hoy?</a:t>
            </a:r>
          </a:p>
          <a:p>
            <a:pPr marL="0" indent="0">
              <a:buNone/>
              <a:tabLst>
                <a:tab pos="393700" algn="l"/>
              </a:tabLst>
            </a:pPr>
            <a:r>
              <a:rPr lang="es-MX" dirty="0"/>
              <a:t>	</a:t>
            </a:r>
            <a:r>
              <a:rPr lang="es-MX" dirty="0">
                <a:solidFill>
                  <a:schemeClr val="bg1">
                    <a:lumMod val="75000"/>
                  </a:schemeClr>
                </a:solidFill>
              </a:rPr>
              <a:t>How well did you understand today's material?</a:t>
            </a:r>
          </a:p>
          <a:p>
            <a:pPr marL="0" indent="0">
              <a:buNone/>
            </a:pPr>
            <a:r>
              <a:rPr lang="es-MX" dirty="0"/>
              <a:t>2. ¿Qué aprendiste en la clase de hoy?</a:t>
            </a:r>
          </a:p>
          <a:p>
            <a:pPr marL="0" indent="0">
              <a:buNone/>
              <a:tabLst>
                <a:tab pos="393700" algn="l"/>
              </a:tabLst>
            </a:pPr>
            <a:r>
              <a:rPr lang="es-MX" dirty="0"/>
              <a:t>	</a:t>
            </a:r>
            <a:r>
              <a:rPr lang="es-MX" dirty="0">
                <a:solidFill>
                  <a:schemeClr val="bg1">
                    <a:lumMod val="75000"/>
                  </a:schemeClr>
                </a:solidFill>
              </a:rPr>
              <a:t>What did you learn in today's class?</a:t>
            </a:r>
          </a:p>
          <a:p>
            <a:pPr marL="0" indent="0">
              <a:buNone/>
            </a:pPr>
            <a:r>
              <a:rPr lang="es-MX" dirty="0"/>
              <a:t>3. Por favor responda la pregunta del maestro.</a:t>
            </a:r>
          </a:p>
          <a:p>
            <a:pPr marL="0" indent="0">
              <a:buNone/>
              <a:tabLst>
                <a:tab pos="393700" algn="l"/>
              </a:tabLst>
            </a:pPr>
            <a:r>
              <a:rPr lang="es-MX" dirty="0">
                <a:solidFill>
                  <a:schemeClr val="bg1">
                    <a:lumMod val="75000"/>
                  </a:schemeClr>
                </a:solidFill>
              </a:rPr>
              <a:t>	Please answer the teacher's question.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8732EC7-2FF6-8423-F5BB-0FFF1018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A95B7-DCDF-214E-BF96-B0790B31DA7F}" type="slidenum">
              <a:rPr lang="es-MX" smtClean="0"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9118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1A7E946-7D94-E846-9256-60EA182EE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1527" y="2039537"/>
            <a:ext cx="2809970" cy="411843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C05FBE1-0458-F042-B718-081A7801F9C7}"/>
              </a:ext>
            </a:extLst>
          </p:cNvPr>
          <p:cNvSpPr txBox="1"/>
          <p:nvPr/>
        </p:nvSpPr>
        <p:spPr>
          <a:xfrm>
            <a:off x="2389056" y="1828800"/>
            <a:ext cx="516708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Alfredo Cristalinas Kaulitz</a:t>
            </a:r>
          </a:p>
          <a:p>
            <a:endParaRPr lang="es-MX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/>
              <a:t>Contador Público Certificado;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/>
              <a:t>Maestro en Auditoría Gubernamental;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/>
              <a:t>28 años de experiencia en fiscalización y rendición de cuentas;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/>
              <a:t>Presidente del Consejo Directivo de la Academia Mexicana de Auditoría al Desempeño, A.C.</a:t>
            </a:r>
          </a:p>
          <a:p>
            <a:endParaRPr lang="es-MX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1E13FF6-B273-EC4F-A46C-22F825AF1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72" r="23943"/>
          <a:stretch/>
        </p:blipFill>
        <p:spPr>
          <a:xfrm>
            <a:off x="2389056" y="5021264"/>
            <a:ext cx="618439" cy="61095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D7911B7-06C5-224D-8E36-9C91AB743BC7}"/>
              </a:ext>
            </a:extLst>
          </p:cNvPr>
          <p:cNvSpPr txBox="1"/>
          <p:nvPr/>
        </p:nvSpPr>
        <p:spPr>
          <a:xfrm>
            <a:off x="3238190" y="5126688"/>
            <a:ext cx="15985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/>
              <a:t>55 5436 8364</a:t>
            </a:r>
          </a:p>
        </p:txBody>
      </p:sp>
      <p:pic>
        <p:nvPicPr>
          <p:cNvPr id="8198" name="Picture 6" descr="Cómo ver las cabeceras de correo electrónico #WhitePaper">
            <a:extLst>
              <a:ext uri="{FF2B5EF4-FFF2-40B4-BE49-F238E27FC236}">
                <a16:creationId xmlns:a16="http://schemas.microsoft.com/office/drawing/2014/main" id="{051E4097-7CAA-3645-97E1-B9CDE786DD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4" t="7575" r="22170" b="10000"/>
          <a:stretch/>
        </p:blipFill>
        <p:spPr bwMode="auto">
          <a:xfrm>
            <a:off x="2373550" y="5632222"/>
            <a:ext cx="649450" cy="52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1F203F1-A7F4-EE4E-8034-340BEF3B5AF0}"/>
              </a:ext>
            </a:extLst>
          </p:cNvPr>
          <p:cNvSpPr txBox="1"/>
          <p:nvPr/>
        </p:nvSpPr>
        <p:spPr>
          <a:xfrm>
            <a:off x="3238190" y="5757857"/>
            <a:ext cx="3862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b="1" dirty="0"/>
              <a:t>alfredo.cristalinas@amdad.org.mx</a:t>
            </a:r>
          </a:p>
        </p:txBody>
      </p:sp>
    </p:spTree>
    <p:extLst>
      <p:ext uri="{BB962C8B-B14F-4D97-AF65-F5344CB8AC3E}">
        <p14:creationId xmlns:p14="http://schemas.microsoft.com/office/powerpoint/2010/main" val="4016949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46C66C-AA6B-8143-9F2D-9E4F4455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Antes de empezar…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E1FE14-3AF7-4348-853B-6BA940437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8113"/>
            <a:ext cx="10515600" cy="40288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3200" dirty="0"/>
              <a:t>En una palabra, ¿qué te hace sentir el inicio de esta materia?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294D5F39-0F20-8844-9E09-686CA7F3F1F9}"/>
              </a:ext>
            </a:extLst>
          </p:cNvPr>
          <p:cNvGrpSpPr/>
          <p:nvPr/>
        </p:nvGrpSpPr>
        <p:grpSpPr>
          <a:xfrm>
            <a:off x="1298033" y="2148113"/>
            <a:ext cx="4415972" cy="4187373"/>
            <a:chOff x="3773715" y="2406196"/>
            <a:chExt cx="4415972" cy="4187373"/>
          </a:xfrm>
        </p:grpSpPr>
        <p:pic>
          <p:nvPicPr>
            <p:cNvPr id="5" name="Gráfico 4" descr="Cloud contorno">
              <a:extLst>
                <a:ext uri="{FF2B5EF4-FFF2-40B4-BE49-F238E27FC236}">
                  <a16:creationId xmlns:a16="http://schemas.microsoft.com/office/drawing/2014/main" id="{9885FC05-8ED9-344F-8D7E-E11553C70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773715" y="2406196"/>
              <a:ext cx="4415972" cy="4187373"/>
            </a:xfrm>
            <a:prstGeom prst="rect">
              <a:avLst/>
            </a:prstGeom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FBC8C0C7-41F3-8149-A70C-950F1421D869}"/>
                </a:ext>
              </a:extLst>
            </p:cNvPr>
            <p:cNvSpPr txBox="1"/>
            <p:nvPr/>
          </p:nvSpPr>
          <p:spPr>
            <a:xfrm>
              <a:off x="4665892" y="4601483"/>
              <a:ext cx="263161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4000" b="1" i="1" dirty="0">
                  <a:solidFill>
                    <a:srgbClr val="079237"/>
                  </a:solidFill>
                </a:rPr>
                <a:t>Entusiasmo</a:t>
              </a: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CB9C8B25-B588-DC4E-8009-8F4725207A21}"/>
              </a:ext>
            </a:extLst>
          </p:cNvPr>
          <p:cNvSpPr txBox="1"/>
          <p:nvPr/>
        </p:nvSpPr>
        <p:spPr>
          <a:xfrm>
            <a:off x="1829091" y="5516290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dirty="0">
                <a:hlinkClick r:id="rId5"/>
              </a:rPr>
              <a:t>https://www.menti.com/z2u5nwvcis</a:t>
            </a:r>
            <a:endParaRPr lang="es-MX" sz="2000" dirty="0"/>
          </a:p>
          <a:p>
            <a:r>
              <a:rPr lang="es-MX" sz="2000" dirty="0"/>
              <a:t>Código: </a:t>
            </a:r>
            <a:r>
              <a:rPr lang="es-MX" b="1" i="0" dirty="0">
                <a:effectLst/>
                <a:latin typeface="MentiText"/>
              </a:rPr>
              <a:t>1651 1798</a:t>
            </a:r>
            <a:endParaRPr lang="es-MX" sz="20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447B8AB-F5F4-3854-582A-3357295EF5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5209" y="2604284"/>
            <a:ext cx="3888591" cy="388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750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81169B-F164-9A49-AF72-99CF5DAB9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Objetivo general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E49706-4CC0-2947-B28F-3A7D15243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306050" cy="3820432"/>
          </a:xfrm>
        </p:spPr>
        <p:txBody>
          <a:bodyPr anchor="ctr">
            <a:normAutofit/>
          </a:bodyPr>
          <a:lstStyle/>
          <a:p>
            <a:pPr marL="407988" indent="0" algn="just">
              <a:buNone/>
            </a:pPr>
            <a:r>
              <a:rPr lang="es-ES" dirty="0"/>
              <a:t>Al finalizar el curso, el alumnado será capaz de aplicar la normatividad en materia de contabilidad gubernamental a la que los entes públicos se encuentran obligados para la emisión de información financiera, con el fin de lograr su adecuada armonización y facilitar el registro y la fiscalización de los activos, pasivos, ingresos y gastos y, en general, contribuir a medir la eficiencia, eficacia y economía del gasto e ingreso público.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98215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AAC35-0726-254F-8675-166621C7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Objetivos específicos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F4B7E1-0457-9449-89F7-14B889DF8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1029" y="1825625"/>
            <a:ext cx="929277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MX" sz="3200" dirty="0"/>
              <a:t>Identificar, analizar y comprender la normatividad aplicable en la contabilidad gubernamental.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MX" sz="3200" dirty="0"/>
              <a:t>Compreder el marco conceptual, los sistemas de control, las reglas de registro y la estructura de la información que de ello emane.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MX" sz="3200" dirty="0"/>
              <a:t>Su relación con la transparencia y rendición de cuentas.</a:t>
            </a:r>
          </a:p>
        </p:txBody>
      </p:sp>
      <p:pic>
        <p:nvPicPr>
          <p:cNvPr id="5" name="Gráfico 4" descr="Books con relleno sólido">
            <a:extLst>
              <a:ext uri="{FF2B5EF4-FFF2-40B4-BE49-F238E27FC236}">
                <a16:creationId xmlns:a16="http://schemas.microsoft.com/office/drawing/2014/main" id="{403405A3-81E5-6420-7EE4-B2F093133B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9" y="1825624"/>
            <a:ext cx="1106261" cy="1106261"/>
          </a:xfrm>
          <a:prstGeom prst="rect">
            <a:avLst/>
          </a:prstGeom>
        </p:spPr>
      </p:pic>
      <p:pic>
        <p:nvPicPr>
          <p:cNvPr id="11" name="Gráfico 10" descr="Workflow con relleno sólido">
            <a:extLst>
              <a:ext uri="{FF2B5EF4-FFF2-40B4-BE49-F238E27FC236}">
                <a16:creationId xmlns:a16="http://schemas.microsoft.com/office/drawing/2014/main" id="{A05920E1-C2C6-C8ED-85FF-6C8A1DCDE2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199" y="3428999"/>
            <a:ext cx="1106261" cy="1106261"/>
          </a:xfrm>
          <a:prstGeom prst="rect">
            <a:avLst/>
          </a:prstGeom>
        </p:spPr>
      </p:pic>
      <p:pic>
        <p:nvPicPr>
          <p:cNvPr id="13" name="Gráfico 12" descr="Magnifying glass con relleno sólido">
            <a:extLst>
              <a:ext uri="{FF2B5EF4-FFF2-40B4-BE49-F238E27FC236}">
                <a16:creationId xmlns:a16="http://schemas.microsoft.com/office/drawing/2014/main" id="{7C073321-EADA-C459-20C9-0F7A45885D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199" y="4902199"/>
            <a:ext cx="1106261" cy="110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96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A7D14-BEB1-DB4F-8107-F5D2B490B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Programa de actividades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C09C0ED-FE6E-1288-434C-A607DF8900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93251"/>
            <a:ext cx="10497457" cy="4599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36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E1D54-06F4-5646-ACFA-9F1290C0A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Expectativas de esta materia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E0BA5F8-FD5A-A144-A8DA-D4C7102FD33D}"/>
              </a:ext>
            </a:extLst>
          </p:cNvPr>
          <p:cNvSpPr txBox="1"/>
          <p:nvPr/>
        </p:nvSpPr>
        <p:spPr>
          <a:xfrm>
            <a:off x="1222303" y="2061029"/>
            <a:ext cx="450684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/>
              <a:t>Indicaciones:</a:t>
            </a:r>
          </a:p>
          <a:p>
            <a:endParaRPr lang="es-MX" sz="2400" b="1" dirty="0"/>
          </a:p>
          <a:p>
            <a:pPr marL="446088" indent="-388938"/>
            <a:r>
              <a:rPr lang="es-MX" sz="2000" dirty="0"/>
              <a:t>1.- 	Con tu celular, escanea el código QR que te llevará a una pizarra electrónica;</a:t>
            </a:r>
          </a:p>
          <a:p>
            <a:pPr marL="446088" indent="-388938"/>
            <a:r>
              <a:rPr lang="es-MX" sz="2000" dirty="0"/>
              <a:t>2.- 	Verás tres columnas y debajo de ellas un signo “+”, pulsa para agregar una respuesta;	</a:t>
            </a:r>
          </a:p>
          <a:p>
            <a:pPr marL="446088" indent="-388938"/>
            <a:r>
              <a:rPr lang="es-MX" sz="2000" dirty="0"/>
              <a:t>3.- Responde brevemente completando la idea que sugiere cada columna.</a:t>
            </a:r>
          </a:p>
          <a:p>
            <a:endParaRPr lang="es-MX" sz="2000" dirty="0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A2D4651E-7F52-ED54-D8C5-DC13950B6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503" y="1877291"/>
            <a:ext cx="4191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24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A0EDC-C269-CF40-ACE9-7E368C920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Reglas de operación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1240FA6-BE3E-544C-A1B2-4CF353312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825625"/>
            <a:ext cx="9525000" cy="4351338"/>
          </a:xfrm>
        </p:spPr>
        <p:txBody>
          <a:bodyPr/>
          <a:lstStyle/>
          <a:p>
            <a:pPr marL="0" indent="0">
              <a:buNone/>
            </a:pPr>
            <a:r>
              <a:rPr lang="es-MX" dirty="0"/>
              <a:t>La materia consta de 48 horas;</a:t>
            </a:r>
          </a:p>
          <a:p>
            <a:pPr marL="0" indent="0">
              <a:buNone/>
            </a:pPr>
            <a:r>
              <a:rPr lang="es-MX" dirty="0"/>
              <a:t>Doce sesiones de cuatro horas cada una;</a:t>
            </a:r>
          </a:p>
          <a:p>
            <a:pPr marL="0" indent="0">
              <a:buNone/>
            </a:pPr>
            <a:r>
              <a:rPr lang="es-MX" dirty="0"/>
              <a:t>Martes y jueves de 7:00 a 11:00;</a:t>
            </a:r>
          </a:p>
          <a:p>
            <a:pPr marL="0" indent="0">
              <a:buNone/>
            </a:pPr>
            <a:r>
              <a:rPr lang="es-MX" dirty="0"/>
              <a:t>Concluye el 29 de noviembre;</a:t>
            </a:r>
          </a:p>
          <a:p>
            <a:pPr marL="0" indent="0">
              <a:buNone/>
            </a:pPr>
            <a:r>
              <a:rPr lang="es-MX" dirty="0"/>
              <a:t>Cámara encendida y micrófono cerrado;</a:t>
            </a:r>
          </a:p>
          <a:p>
            <a:pPr marL="0" indent="0">
              <a:buNone/>
            </a:pPr>
            <a:r>
              <a:rPr lang="es-MX" dirty="0"/>
              <a:t>Para pedir la palabra, levantar mano con la herramienta gestos;</a:t>
            </a:r>
          </a:p>
          <a:p>
            <a:pPr marL="0" indent="0">
              <a:buNone/>
            </a:pPr>
            <a:r>
              <a:rPr lang="es-MX" dirty="0"/>
              <a:t>Comentar a través del Chat de Zoom;</a:t>
            </a:r>
          </a:p>
          <a:p>
            <a:pPr marL="0" indent="0">
              <a:buNone/>
            </a:pPr>
            <a:r>
              <a:rPr lang="es-MX" dirty="0"/>
              <a:t>Problemas de conexión y avisos, a través de WhatsApp.</a:t>
            </a:r>
          </a:p>
        </p:txBody>
      </p:sp>
      <p:pic>
        <p:nvPicPr>
          <p:cNvPr id="5" name="Gráfico 4" descr="Daily calendar con relleno sólido">
            <a:extLst>
              <a:ext uri="{FF2B5EF4-FFF2-40B4-BE49-F238E27FC236}">
                <a16:creationId xmlns:a16="http://schemas.microsoft.com/office/drawing/2014/main" id="{84A3B7FC-C6EF-1E42-A8E8-3F8E3ACC9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1771" y="1825625"/>
            <a:ext cx="457200" cy="457200"/>
          </a:xfrm>
          <a:prstGeom prst="rect">
            <a:avLst/>
          </a:prstGeom>
        </p:spPr>
      </p:pic>
      <p:pic>
        <p:nvPicPr>
          <p:cNvPr id="7" name="Gráfico 6" descr="Clock con relleno sólido">
            <a:extLst>
              <a:ext uri="{FF2B5EF4-FFF2-40B4-BE49-F238E27FC236}">
                <a16:creationId xmlns:a16="http://schemas.microsoft.com/office/drawing/2014/main" id="{28AAFBC4-1C06-5B46-B218-DF5D21015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91771" y="2573630"/>
            <a:ext cx="457200" cy="457200"/>
          </a:xfrm>
          <a:prstGeom prst="rect">
            <a:avLst/>
          </a:prstGeom>
        </p:spPr>
      </p:pic>
      <p:pic>
        <p:nvPicPr>
          <p:cNvPr id="11" name="Gráfico 10" descr="Video camera con relleno sólido">
            <a:extLst>
              <a:ext uri="{FF2B5EF4-FFF2-40B4-BE49-F238E27FC236}">
                <a16:creationId xmlns:a16="http://schemas.microsoft.com/office/drawing/2014/main" id="{01BA29DD-AF72-144C-AFA6-B4648CE602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3641" y="3860903"/>
            <a:ext cx="457200" cy="457200"/>
          </a:xfrm>
          <a:prstGeom prst="rect">
            <a:avLst/>
          </a:prstGeom>
        </p:spPr>
      </p:pic>
      <p:pic>
        <p:nvPicPr>
          <p:cNvPr id="15" name="Gráfico 14" descr="Hand con relleno sólido">
            <a:extLst>
              <a:ext uri="{FF2B5EF4-FFF2-40B4-BE49-F238E27FC236}">
                <a16:creationId xmlns:a16="http://schemas.microsoft.com/office/drawing/2014/main" id="{32DBAA41-D1A3-AD42-A619-BFEC10C84B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89957" y="4382089"/>
            <a:ext cx="457200" cy="457200"/>
          </a:xfrm>
          <a:prstGeom prst="rect">
            <a:avLst/>
          </a:prstGeom>
        </p:spPr>
      </p:pic>
      <p:pic>
        <p:nvPicPr>
          <p:cNvPr id="17" name="Gráfico 16" descr="Chat bubble con relleno sólido">
            <a:extLst>
              <a:ext uri="{FF2B5EF4-FFF2-40B4-BE49-F238E27FC236}">
                <a16:creationId xmlns:a16="http://schemas.microsoft.com/office/drawing/2014/main" id="{8879E8F4-3724-674F-8370-75259BCE760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30779" y="4909179"/>
            <a:ext cx="457200" cy="457200"/>
          </a:xfrm>
          <a:prstGeom prst="rect">
            <a:avLst/>
          </a:prstGeom>
        </p:spPr>
      </p:pic>
      <p:pic>
        <p:nvPicPr>
          <p:cNvPr id="19" name="Gráfico 18" descr="Warning con relleno sólido">
            <a:extLst>
              <a:ext uri="{FF2B5EF4-FFF2-40B4-BE49-F238E27FC236}">
                <a16:creationId xmlns:a16="http://schemas.microsoft.com/office/drawing/2014/main" id="{E21E8C45-991A-BE43-B92F-3E20CADE9DB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330779" y="5366379"/>
            <a:ext cx="457200" cy="457200"/>
          </a:xfrm>
          <a:prstGeom prst="rect">
            <a:avLst/>
          </a:prstGeom>
        </p:spPr>
      </p:pic>
      <p:pic>
        <p:nvPicPr>
          <p:cNvPr id="10244" name="Picture 4" descr="Bandera Meta - Banco de fotos e imágenes de stock - iStock">
            <a:extLst>
              <a:ext uri="{FF2B5EF4-FFF2-40B4-BE49-F238E27FC236}">
                <a16:creationId xmlns:a16="http://schemas.microsoft.com/office/drawing/2014/main" id="{F62AFD40-13A9-6E44-B563-0DC8AD898F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7" t="17567" r="20371" b="17249"/>
          <a:stretch/>
        </p:blipFill>
        <p:spPr bwMode="auto">
          <a:xfrm>
            <a:off x="1356562" y="3291623"/>
            <a:ext cx="451828" cy="49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upo 21">
            <a:extLst>
              <a:ext uri="{FF2B5EF4-FFF2-40B4-BE49-F238E27FC236}">
                <a16:creationId xmlns:a16="http://schemas.microsoft.com/office/drawing/2014/main" id="{ABD27D1B-8DE2-6748-84DB-60F97B70527E}"/>
              </a:ext>
            </a:extLst>
          </p:cNvPr>
          <p:cNvGrpSpPr/>
          <p:nvPr/>
        </p:nvGrpSpPr>
        <p:grpSpPr>
          <a:xfrm>
            <a:off x="1221662" y="3799629"/>
            <a:ext cx="615303" cy="615303"/>
            <a:chOff x="1159569" y="3741003"/>
            <a:chExt cx="615303" cy="615303"/>
          </a:xfrm>
        </p:grpSpPr>
        <p:pic>
          <p:nvPicPr>
            <p:cNvPr id="13" name="Gráfico 12" descr="Radio microphone con relleno sólido">
              <a:extLst>
                <a:ext uri="{FF2B5EF4-FFF2-40B4-BE49-F238E27FC236}">
                  <a16:creationId xmlns:a16="http://schemas.microsoft.com/office/drawing/2014/main" id="{8086D25C-45B7-BC4C-8864-CD48D2C20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301297" y="3854999"/>
              <a:ext cx="351757" cy="351757"/>
            </a:xfrm>
            <a:prstGeom prst="rect">
              <a:avLst/>
            </a:prstGeom>
          </p:spPr>
        </p:pic>
        <p:pic>
          <p:nvPicPr>
            <p:cNvPr id="21" name="Gráfico 20" descr="No sign contorno">
              <a:extLst>
                <a:ext uri="{FF2B5EF4-FFF2-40B4-BE49-F238E27FC236}">
                  <a16:creationId xmlns:a16="http://schemas.microsoft.com/office/drawing/2014/main" id="{F2FE5CAB-B25E-AA48-A934-DE1A71DC42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159569" y="3741003"/>
              <a:ext cx="615303" cy="6153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9500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25273B-C2E2-874B-8DD3-FEE892A06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Contrato de aprendizaje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1D2DAF-135D-1045-BBCB-FC04457F7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658" y="1825625"/>
            <a:ext cx="9162142" cy="4351338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es-MX" dirty="0"/>
              <a:t>Conectarse puntualmente;</a:t>
            </a:r>
          </a:p>
          <a:p>
            <a:pPr>
              <a:lnSpc>
                <a:spcPct val="150000"/>
              </a:lnSpc>
            </a:pPr>
            <a:r>
              <a:rPr lang="es-MX" dirty="0"/>
              <a:t>Poner atención durante toda la clase;</a:t>
            </a:r>
          </a:p>
          <a:p>
            <a:pPr>
              <a:lnSpc>
                <a:spcPct val="150000"/>
              </a:lnSpc>
            </a:pPr>
            <a:r>
              <a:rPr lang="es-MX" dirty="0"/>
              <a:t>Atender las indicaciones del trabajo en sesiones de grupos;</a:t>
            </a:r>
          </a:p>
          <a:p>
            <a:pPr>
              <a:lnSpc>
                <a:spcPct val="150000"/>
              </a:lnSpc>
            </a:pPr>
            <a:r>
              <a:rPr lang="es-MX" dirty="0"/>
              <a:t>Respeto a las opiniones;</a:t>
            </a:r>
          </a:p>
          <a:p>
            <a:pPr>
              <a:lnSpc>
                <a:spcPct val="150000"/>
              </a:lnSpc>
            </a:pPr>
            <a:r>
              <a:rPr lang="es-MX" dirty="0"/>
              <a:t>Aportar experiencia.</a:t>
            </a:r>
          </a:p>
          <a:p>
            <a:pPr>
              <a:lnSpc>
                <a:spcPct val="150000"/>
              </a:lnSpc>
            </a:pPr>
            <a:endParaRPr lang="es-MX" dirty="0"/>
          </a:p>
        </p:txBody>
      </p:sp>
      <p:pic>
        <p:nvPicPr>
          <p:cNvPr id="5" name="Gráfico 4" descr="Aspiration con relleno sólido">
            <a:extLst>
              <a:ext uri="{FF2B5EF4-FFF2-40B4-BE49-F238E27FC236}">
                <a16:creationId xmlns:a16="http://schemas.microsoft.com/office/drawing/2014/main" id="{CC2C623B-8AA0-BC48-BF3B-1DB1C1B42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77258" y="4768377"/>
            <a:ext cx="914400" cy="914400"/>
          </a:xfrm>
          <a:prstGeom prst="rect">
            <a:avLst/>
          </a:prstGeom>
        </p:spPr>
      </p:pic>
      <p:pic>
        <p:nvPicPr>
          <p:cNvPr id="7" name="Gráfico 6" descr="Chat con relleno sólido">
            <a:extLst>
              <a:ext uri="{FF2B5EF4-FFF2-40B4-BE49-F238E27FC236}">
                <a16:creationId xmlns:a16="http://schemas.microsoft.com/office/drawing/2014/main" id="{7420C875-EAD2-EE41-A280-E7E07541F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77258" y="4008834"/>
            <a:ext cx="914400" cy="914400"/>
          </a:xfrm>
          <a:prstGeom prst="rect">
            <a:avLst/>
          </a:prstGeom>
        </p:spPr>
      </p:pic>
      <p:pic>
        <p:nvPicPr>
          <p:cNvPr id="9" name="Gráfico 8" descr="Classroom con relleno sólido">
            <a:extLst>
              <a:ext uri="{FF2B5EF4-FFF2-40B4-BE49-F238E27FC236}">
                <a16:creationId xmlns:a16="http://schemas.microsoft.com/office/drawing/2014/main" id="{01AA3C32-D0DB-4F44-A0EF-18D27172DC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77258" y="2439940"/>
            <a:ext cx="914400" cy="914400"/>
          </a:xfrm>
          <a:prstGeom prst="rect">
            <a:avLst/>
          </a:prstGeom>
        </p:spPr>
      </p:pic>
      <p:pic>
        <p:nvPicPr>
          <p:cNvPr id="11" name="Gráfico 10" descr="Signpost con relleno sólido">
            <a:extLst>
              <a:ext uri="{FF2B5EF4-FFF2-40B4-BE49-F238E27FC236}">
                <a16:creationId xmlns:a16="http://schemas.microsoft.com/office/drawing/2014/main" id="{9C3F02DF-E9BE-614F-A28A-F74536B3E2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77258" y="3240626"/>
            <a:ext cx="914400" cy="914400"/>
          </a:xfrm>
          <a:prstGeom prst="rect">
            <a:avLst/>
          </a:prstGeom>
        </p:spPr>
      </p:pic>
      <p:pic>
        <p:nvPicPr>
          <p:cNvPr id="13" name="Gráfico 12" descr="Stream con relleno sólido">
            <a:extLst>
              <a:ext uri="{FF2B5EF4-FFF2-40B4-BE49-F238E27FC236}">
                <a16:creationId xmlns:a16="http://schemas.microsoft.com/office/drawing/2014/main" id="{0E3B4A3A-BDAC-924F-9A99-F742E13F88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77258" y="169068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83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1BB66BB3-0FD8-A040-92F2-5EB0C0BD747B}" vid="{93D08BA1-858A-294B-8271-FEFD3779D293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87</TotalTime>
  <Words>683</Words>
  <Application>Microsoft Macintosh PowerPoint</Application>
  <PresentationFormat>Panorámica</PresentationFormat>
  <Paragraphs>84</Paragraphs>
  <Slides>14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MentiText</vt:lpstr>
      <vt:lpstr>Tema de Office</vt:lpstr>
      <vt:lpstr>Maestría en Auditoría Gubernamental</vt:lpstr>
      <vt:lpstr>Presentación de PowerPoint</vt:lpstr>
      <vt:lpstr>Antes de empezar…</vt:lpstr>
      <vt:lpstr>Objetivo general</vt:lpstr>
      <vt:lpstr>Objetivos específicos</vt:lpstr>
      <vt:lpstr>Programa de actividades</vt:lpstr>
      <vt:lpstr>Expectativas de esta materia</vt:lpstr>
      <vt:lpstr>Reglas de operación</vt:lpstr>
      <vt:lpstr>Contrato de aprendizaje</vt:lpstr>
      <vt:lpstr>Criterios de evaluación</vt:lpstr>
      <vt:lpstr>Presentación de PowerPoint</vt:lpstr>
      <vt:lpstr>Periódico mural</vt:lpstr>
      <vt:lpstr>Ticket de salida en SOCRATIVE</vt:lpstr>
      <vt:lpstr>Ticket de salida en SOCRATIVE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Contabilidad Gubernamental</dc:title>
  <dc:creator>Alfredo Cristalinas</dc:creator>
  <cp:lastModifiedBy>Alfredo Cristalinas</cp:lastModifiedBy>
  <cp:revision>3</cp:revision>
  <dcterms:created xsi:type="dcterms:W3CDTF">2022-10-18T03:44:58Z</dcterms:created>
  <dcterms:modified xsi:type="dcterms:W3CDTF">2022-10-18T05:14:52Z</dcterms:modified>
</cp:coreProperties>
</file>